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Iron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Iron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Iron</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Steel</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Product Type: Iron, Steel
By Technology: Basic Oxygen Furnace, Electric Arc Furnace, Open Hearth Furnace, Others
By End User Industry: Building &amp; Construction, Automotive &amp; Transportation, Heavy Industry, Consumer Goods, Others
By Distribution Channel: Online (B2B, Distributors), Offline (B2B, Distributors)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IRON STEEL</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World Steel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Ironmaking &amp; Steelmaking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Iron and Steel Institute (AISI)</a:t>
                      </a:r>
                    </a:p>
                  </a:txBody>
                  <a:tcPr marL="9525" marR="9525" marT="9525" marB="0" anchor="ctr"/>
                </a:tc>
                <a:tc>
                  <a:txBody>
                    <a:bodyPr/>
                    <a:lstStyle/>
                    <a:p>
                      <a:pPr marL="91440" algn="l" fontAlgn="b"/>
                      <a:r>
                        <a:rPr lang="en-US" sz="1100" kern="1200" dirty="0">
                          <a:solidFill>
                            <a:schemeClr val="dk1"/>
                          </a:solidFill>
                          <a:latin typeface="+mn-lt"/>
                          <a:ea typeface="+mn-ea"/>
                          <a:cs typeface="+mn-cs"/>
                        </a:rPr>
                        <a:t>ISIJ International</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EUROFER (European Steel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Steel Research International</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China Iron and Steel Association (CISA)</a:t>
                      </a:r>
                    </a:p>
                  </a:txBody>
                  <a:tcPr marL="9525" marR="9525" marT="9525" marB="0" anchor="ctr"/>
                </a:tc>
                <a:tc>
                  <a:txBody>
                    <a:bodyPr/>
                    <a:lstStyle/>
                    <a:p>
                      <a:pPr marL="91440" algn="l" fontAlgn="b"/>
                      <a:r>
                        <a:rPr lang="en-US" sz="1100" kern="1200" dirty="0">
                          <a:solidFill>
                            <a:schemeClr val="dk1"/>
                          </a:solidFill>
                          <a:latin typeface="+mn-lt"/>
                          <a:ea typeface="+mn-ea"/>
                          <a:cs typeface="+mn-cs"/>
                        </a:rPr>
                        <a:t>Metallurgical and Materials Transactions A</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The Japan Iron and Steel Federation (JISF)</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Iron and Steel Research International</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IRON STEEL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Iron Steel is valued at USD 1.8 Trillion in 2024, and is expected to reach USD 2.5 Trillion by 2032. The market shows a steady CAGR of 4.4% from 2025 to 2032. Increased urbanization and infrastructure expansion, alongside automotive lightweighting and renewable-energy projects, drive iron and steel demand, while technological shifts toward electric-arc furnaces, advanced high-strength alloys, digitalization, and scrap recycling improve efficiency and sustainability. Regulatory decarbonization targets and investor pressure accelerate investment in green steel, low-carbon hydrogen routes and circular practices, reshaping cost structures and competitive advantage. Market dynamics feature consolidation among global majors and nimble regional producers, supply-chain volatility for raw materials, and strategic partnerships across value chains. Outlook favors producers investing in decarbonization, product innovation and flexible operations to capture growth in emerging markets and low-carbon segments.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IRON STEEL SIZE, (USD TRILLION)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1.8</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2.5</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34464"/>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Infrastructure and Supply Chain Resilience: Robust logistics, transport networks, port capacity, and intermodal connectivity reduce costs and improve delivery reliability for iron and steel producers. Investment in rail and port modernization, digital freight tracking, and warehousing enables efficient raw material intake and finished-goods distribution. Localized supplier clusters and redundancy mitigate disruption risks from geopolitical shifts or extreme weather. Coordinated public-private planning accelerates infrastructure upgrades, supporting scale economies and lowering barriers to market expansion while enhancing competitiveness across export markets globally.
Policy and Regulatory Support: Clear, consistent industrial and environmental policies, including predictable carbon pricing, targeted investment incentives, and streamlined permitting, encourage investment in decarbonized iron and steel production. Trade harmonization, standards, and certification frameworks facilitate market access and buyer confidence for low-carbon steel. Public funding for research, pilot projects, and workforce retraining lowers commercialization risk. Coordinated regional policies and export credit support attract private capital, accelerate technology deployment, and level the playing field for domestic producers competing in global markets.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IRON STEEL</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IRON STEEL</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1.8 TRILLION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IRON STEEL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Policy and regulation are primary drivers forcing decarbonization across the iron and steel sector. Governments and regional regulators impose emissions constraints and incentivize low carbon pathways, prompting companies like ArcelorMittal and Tata Steel to plan hydrogen and electric furnace projects. The European Union emissions trading regime and national industrial strategies spur shifts in investment priorities, while Asian markets pursue their own low emissions roadmaps. These regulatory pressures alter capital allocation, production technology choices, and supply chain partnerships throughout the industry.
Technological innovation determines competitiveness and environmental footprint in steelmaking, with adoption of electric arc furnaces, hydrogen direct reduction, and scrap-based processes reshaping production paradigms. Companies such as Nucor and SSAB publicly explore low carbon routes, while industrial partnerships drive pilot projects for hydrogen supply and renewable electricity. Digital process optimization and sensors enhance yield and lower energy intensity in blast furnaces and rolling mills. These technology choices affect product quality, plant lifecycles, and the geographic distribution of new capacity globally.
Shifts in end-market demand shape steel product mix and investment, as construction and automotive sectors prioritize low carbon and higher-performance steels. Automakers including Toyota and Volkswagen signal procurement preferences that favor recyclable and high-strength grades, while infrastructure developers increasingly specify sustainably produced steel for major projects. These preferences drive mills to tailor offerings, adjust downstream processing, and collaborate with suppliers on traceability mechanisms. The resulting changes influence trade patterns, alloy choices, and pace of plant modernization across regional supply chains.
Availability and quality of feedstocks determine production flexibility and cost in the steel industry, with ore and scrap dynamics affecting furnace selection and procurement strategies. Major miners and steelmakers like Rio Tinto and Vale influence ore supply, while scrap flows from economies to regional converters shape electric furnace operations. Logistics disruptions, port congestion, and trade policy shifts can re-route shipments and alter mill feed choices. Vertical integration and supply agreements become strategic responses to raw material volatility and geopolitical uncertainty.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Decarbonization and Energy Transition Reshaping Steel Production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integration of AI, digital twins and advanced analytics is reshaping steel production by enabling continuous process optimization, predictive maintenance, and real-time quality control. Leading producers like ArcelorMittal and Tata Steel have piloted digital factories that combine sensor networks and machine learning to reduce defects and ramp throughput. Siemens and technology providers supply automation suites tailored to mills, while data-driven kiln and rolling mill adjustments enhance metallurgical consistency. This shift prioritizes operational agility and lowers downtime through smarter decision support.
Digital supply chain platforms and provenance systems are elevating trust across steel commerce by enabling secure material tracing from mill to customer. Industry pilots and consortiums deploy shared ledgers and e-certificates to verify grade, heat number history and origin, addressing quality disputes and anti-counterfeiting. Producers such as Tata Steel and POSCO integrate supplier portals, while logistics partners and ports adopt IoT tracking for shipment visibility. For automotive and construction customers, this transparency reduces onboarding friction and supports procurement, regulatory compliance.
Digitalization is driving a parallel skills revolution within steel workforce development, shifting emphasis from manual furnace operation toward data literacy, automation oversight and cybersecurity. Producers invest in reskilling initiatives and academies to coach operators on analytics dashboards, AR maintenance guidance and robotics programming. ArcelorMittal and Tata Steel maintain structured training centers that blend traditional metallurgy with digital competencies, while partner universities and technology vendors deliver courses. This human capital shift is critical for realizing productivity gains and safe, resilient operations.
Convergence of operational technology and enterprise IT elevates cybersecurity on the strategic agenda for steel producers, given reliance on PLCs, DCS and remote control systems. Manufacturing sectors have experienced disruptive incidents that underscore vulnerability, prompting mills to adopt network segmentation, anomaly detection and hardened access controls. Vendors such as Siemens offer dedicated OT security suites while national cybersecurity centers provide guidance. Strengthening cyber resilience protects continuous casting, rolling and supply interfaces, safeguarding production continuity and customer commitments and market confidence.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Digital Twins Transforming Steel Production Efficiency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IRON STEEL (USD TRILLION)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1" name="Rectangle 50"/>
          <p:cNvSpPr/>
          <p:nvPr/>
        </p:nvSpPr>
        <p:spPr>
          <a:xfrm>
            <a:off x="457200" y="2103120"/>
            <a:ext cx="268224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Iron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Steel</a:t>
            </a:r>
          </a:p>
        </p:txBody>
      </p:sp>
      <p:sp>
        <p:nvSpPr>
          <p:cNvPr id="52" name="Rounded Rectangle 51"/>
          <p:cNvSpPr/>
          <p:nvPr/>
        </p:nvSpPr>
        <p:spPr>
          <a:xfrm>
            <a:off x="332232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3" name="Rectangle 52"/>
          <p:cNvSpPr/>
          <p:nvPr/>
        </p:nvSpPr>
        <p:spPr>
          <a:xfrm>
            <a:off x="3322320" y="2103120"/>
            <a:ext cx="268224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Basic Oxygen Furnace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Electric Arc Furnace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Open Hearth Furnace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4" name="Rounded Rectangle 53"/>
          <p:cNvSpPr/>
          <p:nvPr/>
        </p:nvSpPr>
        <p:spPr>
          <a:xfrm>
            <a:off x="618744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 INDUSTRY</a:t>
            </a:r>
          </a:p>
        </p:txBody>
      </p:sp>
      <p:sp>
        <p:nvSpPr>
          <p:cNvPr id="55" name="Rectangle 54"/>
          <p:cNvSpPr/>
          <p:nvPr/>
        </p:nvSpPr>
        <p:spPr>
          <a:xfrm>
            <a:off x="6187440" y="2103120"/>
            <a:ext cx="2682240"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Building &amp; Construction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 &amp;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Heavy Industry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Consumer Goods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6" name="Rounded Rectangle 55"/>
          <p:cNvSpPr/>
          <p:nvPr/>
        </p:nvSpPr>
        <p:spPr>
          <a:xfrm>
            <a:off x="905256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7" name="Rectangle 56"/>
          <p:cNvSpPr/>
          <p:nvPr/>
        </p:nvSpPr>
        <p:spPr>
          <a:xfrm>
            <a:off x="9052560" y="2103120"/>
            <a:ext cx="268224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Stricter environmental regulations raise compliance burdens for iron and steel producers worldwide, forcing costly operational changes and investment in cleaner technologies. In Europe, the Emissions Trading System and carbon adjustment proposals push manufacturers to decarbonize, while regulators in other regions also tighten standards. Major firms such as ArcelorMittal and Nippon Steel face elevated permitting and retrofit demands, and traditional blast furnace operations must adapt to newer, lower emission processes to meet regulatory expectations and public scrutiny while increasing production costs.
Transitioning from traditional blast furnace methods to low carbon alternatives demands significant capital expenditure and strategic retooling that can burden balance sheets and deter investment. Pilot projects by prominent steelmakers such as SSAB and ThyssenKrupp showcase hydrogen trials but require extensive funding and long development timelines. Financial institutions may hesitate to underwrite conversion projects amid regulatory uncertainty, increasing the risk of stranded assets and hampering smaller mills that lack access to patient capital and technological partnerships needed for feasible decarbonization.
Volatile energy supply and dependence on fossil fuel inputs impose a constraint on steel production costs and competitiveness, particularly where access to stable, low carbon electricity is limited. Regions experiencing grid instability or fuel export disruptions see elevated operational risk, and reliance on imported coking coal exposes mills to geopolitical and logistical shocks. Electric arc furnace routes and hydrogen based processes require predictable power supplies, so uneven renewable integration and energy market volatility can delay transition plans, raising production uncertainty.
Unpredictable trade measures and policy swings create market distortions that complicate long term planning for steel producers and buyers, undermining investment confidence. Sudden imposition of tariffs, anti dumping investigations, and evolving carbon border mechanisms alter competitive dynamics and sourcing decisions across regions. High profile disputes and protective measures prompted reallocations of production and supply chains among major producing countries, increasing complexity for procurement teams and discouraging long horizon infrastructure projects needed to support low emission technologies and resilient manufacturing footprints.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Rising Environmental Regulations and Decarbonization Compliance Costs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IRON STEEL-</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Case Studies
Startup Analysis
Trade Analysis
Value Chain Analysis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IRON STEEL-</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Product Type
By Technology
By End User Industry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IRON STEEL SIZE,  BY PRODUCT TYPE, 2019-2032 (USD TRILLION)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Iron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IRON STEEL-</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IRON STEEL: REGIONAL ANALYSIS, 2019-2032 (USD TRILLION)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PRODUCT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IRON STEEL SIZE,  BY PRODUCT TYPE, 2019-2032 (USD TRILLION)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Iron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PRODUCT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IRON STEEL SIZE,  BY PRODUCT TYPE, 2019-2032 (USD TRILLION)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Iron</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Steel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IRON STEEL (USD TRILLION)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IRON STEEL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Iron Steel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Nippon Steel Corporation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Japan</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113,639</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61.19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IRON STEEL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Nippon Steel Corporation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2012</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Japan</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61.19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113,639</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www.nipponsteel.com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Nippon Steel Corporation produces flat and long steel for industrial applications.
Offerings include automotive sheet, electrical steel, plates, pipes, and stainless.
Operations combine integrated works and electric arc capacities with global processing.
Strategy prioritizes high-grade steels, stable supply, and solution partnerships with customers.
Joint ventures in North America, India, and Southeast Asia extend reach.
The company advances low‑carbon pathways through process upgrades and scrap utilization.
Technical support covers forming, joining, corrosion protection, and digital quality traceability.
Portfolio optimization and disciplined capital allocation address cyclical demand and imports.
Recent initiatives focus on expanding North American presence and mobility materials.
R&amp;D targets ultra‑high‑tensile and electrical steels to enable energy transitions.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Automotive-grade galvanized and cold-rolled steel sheet engineered for body-in-white, chassis, and safety components. Combines high formability, corrosion resistance, and tensile strength across multi-phase grades. Supplied with precise thickness control, surface quality, and coating consistency for press shops. Backed by application engineering, joining support, and just-in-time delivery programs for OEM platforms.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NIPPON STEEL CORPORATION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NIPPON STEEL CORPORATION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NIPPON STEEL CORPORATION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NIPPON STEEL CORPORATION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IRON STEEL-</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Case Studies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Startup Analysis</a:t>
                      </a:r>
                    </a:p>
                  </a:txBody>
                  <a:tcPr>
                    <a:noFill/>
                    <a:lnL>
                      <a:noFill/>
                    </a:lnL>
                    <a:lnR>
                      <a:noFill/>
                    </a:lnR>
                    <a:lnT>
                      <a:noFill/>
                    </a:lnT>
                    <a:lnB>
                      <a:noFill/>
                    </a:lnB>
                  </a:tcPr>
                </a:tc>
                <a:tc>
                  <a:txBody>
                    <a:bodyPr/>
                    <a:lstStyle/>
                    <a:p>
                      <a:pPr>
                        <a:defRPr sz="1100" b="1">
                          <a:solidFill>
                            <a:srgbClr val="7030A0"/>
                          </a:solidFill>
                          <a:latin typeface="Pooppins"/>
                        </a:defRPr>
                      </a:pPr>
                      <a:r>
                        <a:t>9. Iron Steel Size by Distribution Channel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5.11. Trade Analysis</a:t>
                      </a:r>
                    </a:p>
                  </a:txBody>
                  <a:tcPr>
                    <a:noFill/>
                    <a:lnL>
                      <a:noFill/>
                    </a:lnL>
                    <a:lnR>
                      <a:noFill/>
                    </a:lnR>
                    <a:lnT>
                      <a:noFill/>
                    </a:lnT>
                    <a:lnB>
                      <a:noFill/>
                    </a:lnB>
                  </a:tcPr>
                </a:tc>
                <a:tc>
                  <a:txBody>
                    <a:bodyPr/>
                    <a:lstStyle/>
                    <a:p>
                      <a:pPr>
                        <a:defRPr sz="1100" b="0">
                          <a:solidFill>
                            <a:srgbClr val="000000"/>
                          </a:solidFill>
                          <a:latin typeface="Pooppins"/>
                        </a:defRPr>
                      </a:pPr>
                      <a:r>
                        <a:t>          9.1. Online</a:t>
                      </a:r>
                    </a:p>
                  </a:txBody>
                  <a:tcPr>
                    <a:noFill/>
                    <a:lnL>
                      <a:noFill/>
                    </a:lnL>
                    <a:lnR>
                      <a:noFill/>
                    </a:lnR>
                    <a:lnT>
                      <a:noFill/>
                    </a:lnT>
                    <a:lnB>
                      <a:noFill/>
                    </a:lnB>
                  </a:tcPr>
                </a:tc>
              </a:tr>
              <a:tr h="349623">
                <a:tc>
                  <a:txBody>
                    <a:bodyPr/>
                    <a:lstStyle/>
                    <a:p>
                      <a:pPr>
                        <a:defRPr sz="1100" b="0">
                          <a:solidFill>
                            <a:srgbClr val="000000"/>
                          </a:solidFill>
                          <a:latin typeface="Pooppins"/>
                        </a:defRPr>
                      </a:pPr>
                      <a:r>
                        <a:t>          5.12. Value Chain Analysis</a:t>
                      </a:r>
                    </a:p>
                  </a:txBody>
                  <a:tcPr>
                    <a:noFill/>
                    <a:lnL>
                      <a:noFill/>
                    </a:lnL>
                    <a:lnR>
                      <a:noFill/>
                    </a:lnR>
                    <a:lnT>
                      <a:noFill/>
                    </a:lnT>
                    <a:lnB>
                      <a:noFill/>
                    </a:lnB>
                  </a:tcPr>
                </a:tc>
                <a:tc>
                  <a:txBody>
                    <a:bodyPr/>
                    <a:lstStyle/>
                    <a:p>
                      <a:pPr>
                        <a:defRPr sz="1100" b="0">
                          <a:solidFill>
                            <a:srgbClr val="000000"/>
                          </a:solidFill>
                          <a:latin typeface="Pooppins"/>
                        </a:defRPr>
                      </a:pPr>
                      <a:r>
                        <a:t>                    9.1.1. B2B</a:t>
                      </a:r>
                    </a:p>
                  </a:txBody>
                  <a:tcPr>
                    <a:noFill/>
                    <a:lnL>
                      <a:noFill/>
                    </a:lnL>
                    <a:lnR>
                      <a:noFill/>
                    </a:lnR>
                    <a:lnT>
                      <a:noFill/>
                    </a:lnT>
                    <a:lnB>
                      <a:noFill/>
                    </a:lnB>
                  </a:tcPr>
                </a:tc>
              </a:tr>
              <a:tr h="349623">
                <a:tc>
                  <a:txBody>
                    <a:bodyPr/>
                    <a:lstStyle/>
                    <a:p>
                      <a:pPr>
                        <a:defRPr sz="1100" b="1">
                          <a:solidFill>
                            <a:srgbClr val="7030A0"/>
                          </a:solidFill>
                          <a:latin typeface="Pooppins"/>
                        </a:defRPr>
                      </a:pPr>
                      <a:r>
                        <a:t>6. Iron Steel Size by Product Type (2019-2032)</a:t>
                      </a:r>
                    </a:p>
                  </a:txBody>
                  <a:tcPr>
                    <a:noFill/>
                    <a:lnL>
                      <a:noFill/>
                    </a:lnL>
                    <a:lnR>
                      <a:noFill/>
                    </a:lnR>
                    <a:lnT>
                      <a:noFill/>
                    </a:lnT>
                    <a:lnB>
                      <a:noFill/>
                    </a:lnB>
                  </a:tcPr>
                </a:tc>
                <a:tc>
                  <a:txBody>
                    <a:bodyPr/>
                    <a:lstStyle/>
                    <a:p>
                      <a:pPr>
                        <a:defRPr sz="1100" b="0">
                          <a:solidFill>
                            <a:srgbClr val="000000"/>
                          </a:solidFill>
                          <a:latin typeface="Pooppins"/>
                        </a:defRPr>
                      </a:pPr>
                      <a:r>
                        <a:t>                    9.1.2.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6.1. Iron</a:t>
                      </a:r>
                    </a:p>
                  </a:txBody>
                  <a:tcPr>
                    <a:noFill/>
                    <a:lnL>
                      <a:noFill/>
                    </a:lnL>
                    <a:lnR>
                      <a:noFill/>
                    </a:lnR>
                    <a:lnT>
                      <a:noFill/>
                    </a:lnT>
                    <a:lnB>
                      <a:noFill/>
                    </a:lnB>
                  </a:tcPr>
                </a:tc>
                <a:tc>
                  <a:txBody>
                    <a:bodyPr/>
                    <a:lstStyle/>
                    <a:p>
                      <a:pPr>
                        <a:defRPr sz="1100" b="0">
                          <a:solidFill>
                            <a:srgbClr val="000000"/>
                          </a:solidFill>
                          <a:latin typeface="Pooppins"/>
                        </a:defRPr>
                      </a:pPr>
                      <a:r>
                        <a:t>          9.2. Offline</a:t>
                      </a:r>
                    </a:p>
                  </a:txBody>
                  <a:tcPr>
                    <a:noFill/>
                    <a:lnL>
                      <a:noFill/>
                    </a:lnL>
                    <a:lnR>
                      <a:noFill/>
                    </a:lnR>
                    <a:lnT>
                      <a:noFill/>
                    </a:lnT>
                    <a:lnB>
                      <a:noFill/>
                    </a:lnB>
                  </a:tcPr>
                </a:tc>
              </a:tr>
              <a:tr h="349623">
                <a:tc>
                  <a:txBody>
                    <a:bodyPr/>
                    <a:lstStyle/>
                    <a:p>
                      <a:pPr>
                        <a:defRPr sz="1100" b="0">
                          <a:solidFill>
                            <a:srgbClr val="000000"/>
                          </a:solidFill>
                          <a:latin typeface="Pooppins"/>
                        </a:defRPr>
                      </a:pPr>
                      <a:r>
                        <a:t>          6.2. Steel</a:t>
                      </a:r>
                    </a:p>
                  </a:txBody>
                  <a:tcPr>
                    <a:noFill/>
                    <a:lnL>
                      <a:noFill/>
                    </a:lnL>
                    <a:lnR>
                      <a:noFill/>
                    </a:lnR>
                    <a:lnT>
                      <a:noFill/>
                    </a:lnT>
                    <a:lnB>
                      <a:noFill/>
                    </a:lnB>
                  </a:tcPr>
                </a:tc>
                <a:tc>
                  <a:txBody>
                    <a:bodyPr/>
                    <a:lstStyle/>
                    <a:p>
                      <a:pPr>
                        <a:defRPr sz="1100" b="0">
                          <a:solidFill>
                            <a:srgbClr val="000000"/>
                          </a:solidFill>
                          <a:latin typeface="Pooppins"/>
                        </a:defRPr>
                      </a:pPr>
                      <a:r>
                        <a:t>                    9.2.1. B2B</a:t>
                      </a:r>
                    </a:p>
                  </a:txBody>
                  <a:tcPr>
                    <a:noFill/>
                    <a:lnL>
                      <a:noFill/>
                    </a:lnL>
                    <a:lnR>
                      <a:noFill/>
                    </a:lnR>
                    <a:lnT>
                      <a:noFill/>
                    </a:lnT>
                    <a:lnB>
                      <a:noFill/>
                    </a:lnB>
                  </a:tcPr>
                </a:tc>
              </a:tr>
              <a:tr h="349623">
                <a:tc>
                  <a:txBody>
                    <a:bodyPr/>
                    <a:lstStyle/>
                    <a:p>
                      <a:pPr>
                        <a:defRPr sz="1100" b="1">
                          <a:solidFill>
                            <a:srgbClr val="7030A0"/>
                          </a:solidFill>
                          <a:latin typeface="Pooppins"/>
                        </a:defRPr>
                      </a:pPr>
                      <a:r>
                        <a:t>7. Iron Steel Size by Technology (2019-2032)</a:t>
                      </a:r>
                    </a:p>
                  </a:txBody>
                  <a:tcPr>
                    <a:noFill/>
                    <a:lnL>
                      <a:noFill/>
                    </a:lnL>
                    <a:lnR>
                      <a:noFill/>
                    </a:lnR>
                    <a:lnT>
                      <a:noFill/>
                    </a:lnT>
                    <a:lnB>
                      <a:noFill/>
                    </a:lnB>
                  </a:tcPr>
                </a:tc>
                <a:tc>
                  <a:txBody>
                    <a:bodyPr/>
                    <a:lstStyle/>
                    <a:p>
                      <a:pPr>
                        <a:defRPr sz="1100" b="0">
                          <a:solidFill>
                            <a:srgbClr val="000000"/>
                          </a:solidFill>
                          <a:latin typeface="Pooppins"/>
                        </a:defRPr>
                      </a:pPr>
                      <a:r>
                        <a:t>                    9.2.2. Distributors</a:t>
                      </a:r>
                    </a:p>
                  </a:txBody>
                  <a:tcPr>
                    <a:noFill/>
                    <a:lnL>
                      <a:noFill/>
                    </a:lnL>
                    <a:lnR>
                      <a:noFill/>
                    </a:lnR>
                    <a:lnT>
                      <a:noFill/>
                    </a:lnT>
                    <a:lnB>
                      <a:noFill/>
                    </a:lnB>
                  </a:tcPr>
                </a:tc>
              </a:tr>
              <a:tr h="349623">
                <a:tc>
                  <a:txBody>
                    <a:bodyPr/>
                    <a:lstStyle/>
                    <a:p>
                      <a:pPr>
                        <a:defRPr sz="1100" b="0">
                          <a:solidFill>
                            <a:srgbClr val="000000"/>
                          </a:solidFill>
                          <a:latin typeface="Pooppins"/>
                        </a:defRPr>
                      </a:pPr>
                      <a:r>
                        <a:t>          7.1. Basic Oxygen Furnace</a:t>
                      </a:r>
                    </a:p>
                  </a:txBody>
                  <a:tcPr>
                    <a:noFill/>
                    <a:lnL>
                      <a:noFill/>
                    </a:lnL>
                    <a:lnR>
                      <a:noFill/>
                    </a:lnR>
                    <a:lnT>
                      <a:noFill/>
                    </a:lnT>
                    <a:lnB>
                      <a:noFill/>
                    </a:lnB>
                  </a:tcPr>
                </a:tc>
                <a:tc>
                  <a:txBody>
                    <a:bodyPr/>
                    <a:lstStyle/>
                    <a:p>
                      <a:pPr>
                        <a:defRPr sz="1100" b="1">
                          <a:solidFill>
                            <a:srgbClr val="7030A0"/>
                          </a:solidFill>
                          <a:latin typeface="Pooppins"/>
                        </a:defRPr>
                      </a:pPr>
                      <a:r>
                        <a:t>10. Iron Steel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7.2. Electric Arc Furnace</a:t>
                      </a:r>
                    </a:p>
                  </a:txBody>
                  <a:tcPr>
                    <a:noFill/>
                    <a:lnL>
                      <a:noFill/>
                    </a:lnL>
                    <a:lnR>
                      <a:noFill/>
                    </a:lnR>
                    <a:lnT>
                      <a:noFill/>
                    </a:lnT>
                    <a:lnB>
                      <a:noFill/>
                    </a:lnB>
                  </a:tcPr>
                </a:tc>
                <a:tc>
                  <a:txBody>
                    <a:bodyPr/>
                    <a:lstStyle/>
                    <a:p>
                      <a:pPr>
                        <a:defRPr sz="1100" b="0">
                          <a:solidFill>
                            <a:srgbClr val="000000"/>
                          </a:solidFill>
                          <a:latin typeface="Pooppins"/>
                        </a:defRPr>
                      </a:pPr>
                      <a:r>
                        <a:t>          10.1. North America (By Product Type, By Technology, By End User Industry,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7.3. Open Hearth Furnace</a:t>
                      </a:r>
                    </a:p>
                  </a:txBody>
                  <a:tcPr>
                    <a:noFill/>
                    <a:lnL>
                      <a:noFill/>
                    </a:lnL>
                    <a:lnR>
                      <a:noFill/>
                    </a:lnR>
                    <a:lnT>
                      <a:noFill/>
                    </a:lnT>
                    <a:lnB>
                      <a:noFill/>
                    </a:lnB>
                  </a:tcPr>
                </a:tc>
                <a:tc>
                  <a:txBody>
                    <a:bodyPr/>
                    <a:lstStyle/>
                    <a:p>
                      <a:pPr>
                        <a:defRPr sz="1100" b="0">
                          <a:solidFill>
                            <a:srgbClr val="000000"/>
                          </a:solidFill>
                          <a:latin typeface="Pooppins"/>
                        </a:defRPr>
                      </a:pPr>
                      <a:r>
                        <a:t>                    10.1.1. US</a:t>
                      </a:r>
                    </a:p>
                  </a:txBody>
                  <a:tcPr>
                    <a:noFill/>
                    <a:lnL>
                      <a:noFill/>
                    </a:lnL>
                    <a:lnR>
                      <a:noFill/>
                    </a:lnR>
                    <a:lnT>
                      <a:noFill/>
                    </a:lnT>
                    <a:lnB>
                      <a:noFill/>
                    </a:lnB>
                  </a:tcPr>
                </a:tc>
              </a:tr>
              <a:tr h="349623">
                <a:tc>
                  <a:txBody>
                    <a:bodyPr/>
                    <a:lstStyle/>
                    <a:p>
                      <a:pPr>
                        <a:defRPr sz="1100" b="0">
                          <a:solidFill>
                            <a:srgbClr val="000000"/>
                          </a:solidFill>
                          <a:latin typeface="Pooppins"/>
                        </a:defRPr>
                      </a:pPr>
                      <a:r>
                        <a:t>          7.4. Others</a:t>
                      </a:r>
                    </a:p>
                  </a:txBody>
                  <a:tcPr>
                    <a:noFill/>
                    <a:lnL>
                      <a:noFill/>
                    </a:lnL>
                    <a:lnR>
                      <a:noFill/>
                    </a:lnR>
                    <a:lnT>
                      <a:noFill/>
                    </a:lnT>
                    <a:lnB>
                      <a:noFill/>
                    </a:lnB>
                  </a:tcPr>
                </a:tc>
                <a:tc>
                  <a:txBody>
                    <a:bodyPr/>
                    <a:lstStyle/>
                    <a:p>
                      <a:pPr>
                        <a:defRPr sz="1100" b="0">
                          <a:solidFill>
                            <a:srgbClr val="000000"/>
                          </a:solidFill>
                          <a:latin typeface="Pooppins"/>
                        </a:defRPr>
                      </a:pPr>
                      <a:r>
                        <a:t>                    10.1.2. Canada</a:t>
                      </a:r>
                    </a:p>
                  </a:txBody>
                  <a:tcPr>
                    <a:noFill/>
                    <a:lnL>
                      <a:noFill/>
                    </a:lnL>
                    <a:lnR>
                      <a:noFill/>
                    </a:lnR>
                    <a:lnT>
                      <a:noFill/>
                    </a:lnT>
                    <a:lnB>
                      <a:noFill/>
                    </a:lnB>
                  </a:tcPr>
                </a:tc>
              </a:tr>
              <a:tr h="349623">
                <a:tc>
                  <a:txBody>
                    <a:bodyPr/>
                    <a:lstStyle/>
                    <a:p>
                      <a:pPr>
                        <a:defRPr sz="1100" b="1">
                          <a:solidFill>
                            <a:srgbClr val="7030A0"/>
                          </a:solidFill>
                          <a:latin typeface="Pooppins"/>
                        </a:defRPr>
                      </a:pPr>
                      <a:r>
                        <a:t>8. Iron Steel Size by End User Industry (2019-2032)</a:t>
                      </a:r>
                    </a:p>
                  </a:txBody>
                  <a:tcPr>
                    <a:noFill/>
                    <a:lnL>
                      <a:noFill/>
                    </a:lnL>
                    <a:lnR>
                      <a:noFill/>
                    </a:lnR>
                    <a:lnT>
                      <a:noFill/>
                    </a:lnT>
                    <a:lnB>
                      <a:noFill/>
                    </a:lnB>
                  </a:tcPr>
                </a:tc>
                <a:tc>
                  <a:txBody>
                    <a:bodyPr/>
                    <a:lstStyle/>
                    <a:p>
                      <a:pPr>
                        <a:defRPr sz="1100" b="0">
                          <a:solidFill>
                            <a:srgbClr val="000000"/>
                          </a:solidFill>
                          <a:latin typeface="Pooppins"/>
                        </a:defRPr>
                      </a:pPr>
                      <a:r>
                        <a:t>          10.2. Europe (By Product Type, By Technology, By End User Industry,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8.1. Building &amp; Construction</a:t>
                      </a:r>
                    </a:p>
                  </a:txBody>
                  <a:tcPr>
                    <a:noFill/>
                    <a:lnL>
                      <a:noFill/>
                    </a:lnL>
                    <a:lnR>
                      <a:noFill/>
                    </a:lnR>
                    <a:lnT>
                      <a:noFill/>
                    </a:lnT>
                    <a:lnB>
                      <a:noFill/>
                    </a:lnB>
                  </a:tcPr>
                </a:tc>
                <a:tc>
                  <a:txBody>
                    <a:bodyPr/>
                    <a:lstStyle/>
                    <a:p>
                      <a:pPr>
                        <a:defRPr sz="1100" b="0">
                          <a:solidFill>
                            <a:srgbClr val="000000"/>
                          </a:solidFill>
                          <a:latin typeface="Pooppins"/>
                        </a:defRPr>
                      </a:pPr>
                      <a:r>
                        <a:t>                    10.2.1. UK</a:t>
                      </a:r>
                    </a:p>
                  </a:txBody>
                  <a:tcPr>
                    <a:noFill/>
                    <a:lnL>
                      <a:noFill/>
                    </a:lnL>
                    <a:lnR>
                      <a:noFill/>
                    </a:lnR>
                    <a:lnT>
                      <a:noFill/>
                    </a:lnT>
                    <a:lnB>
                      <a:noFill/>
                    </a:lnB>
                  </a:tcPr>
                </a:tc>
              </a:tr>
              <a:tr h="349623">
                <a:tc>
                  <a:txBody>
                    <a:bodyPr/>
                    <a:lstStyle/>
                    <a:p>
                      <a:pPr>
                        <a:defRPr sz="1100" b="0">
                          <a:solidFill>
                            <a:srgbClr val="000000"/>
                          </a:solidFill>
                          <a:latin typeface="Pooppins"/>
                        </a:defRPr>
                      </a:pPr>
                      <a:r>
                        <a:t>          8.2. Automotive &amp; Transportation</a:t>
                      </a:r>
                    </a:p>
                  </a:txBody>
                  <a:tcPr>
                    <a:noFill/>
                    <a:lnL>
                      <a:noFill/>
                    </a:lnL>
                    <a:lnR>
                      <a:noFill/>
                    </a:lnR>
                    <a:lnT>
                      <a:noFill/>
                    </a:lnT>
                    <a:lnB>
                      <a:noFill/>
                    </a:lnB>
                  </a:tcPr>
                </a:tc>
                <a:tc>
                  <a:txBody>
                    <a:bodyPr/>
                    <a:lstStyle/>
                    <a:p>
                      <a:pPr>
                        <a:defRPr sz="1100" b="0">
                          <a:solidFill>
                            <a:srgbClr val="000000"/>
                          </a:solidFill>
                          <a:latin typeface="Pooppins"/>
                        </a:defRPr>
                      </a:pPr>
                      <a:r>
                        <a:t>                    10.2.2. Germany</a:t>
                      </a:r>
                    </a:p>
                  </a:txBody>
                  <a:tcPr>
                    <a:noFill/>
                    <a:lnL>
                      <a:noFill/>
                    </a:lnL>
                    <a:lnR>
                      <a:noFill/>
                    </a:lnR>
                    <a:lnT>
                      <a:noFill/>
                    </a:lnT>
                    <a:lnB>
                      <a:noFill/>
                    </a:lnB>
                  </a:tcPr>
                </a:tc>
              </a:tr>
              <a:tr h="349623">
                <a:tc>
                  <a:txBody>
                    <a:bodyPr/>
                    <a:lstStyle/>
                    <a:p>
                      <a:pPr>
                        <a:defRPr sz="1100" b="0">
                          <a:solidFill>
                            <a:srgbClr val="000000"/>
                          </a:solidFill>
                          <a:latin typeface="Pooppins"/>
                        </a:defRPr>
                      </a:pPr>
                      <a:r>
                        <a:t>          8.3. Heavy Industry</a:t>
                      </a:r>
                    </a:p>
                  </a:txBody>
                  <a:tcPr>
                    <a:noFill/>
                    <a:lnL>
                      <a:noFill/>
                    </a:lnL>
                    <a:lnR>
                      <a:noFill/>
                    </a:lnR>
                    <a:lnT>
                      <a:noFill/>
                    </a:lnT>
                    <a:lnB>
                      <a:noFill/>
                    </a:lnB>
                  </a:tcPr>
                </a:tc>
                <a:tc>
                  <a:txBody>
                    <a:bodyPr/>
                    <a:lstStyle/>
                    <a:p>
                      <a:pPr>
                        <a:defRPr sz="1100" b="0">
                          <a:solidFill>
                            <a:srgbClr val="000000"/>
                          </a:solidFill>
                          <a:latin typeface="Pooppins"/>
                        </a:defRPr>
                      </a:pPr>
                      <a:r>
                        <a:t>                    10.2.3. Spain</a:t>
                      </a:r>
                    </a:p>
                  </a:txBody>
                  <a:tcPr>
                    <a:noFill/>
                    <a:lnL>
                      <a:noFill/>
                    </a:lnL>
                    <a:lnR>
                      <a:noFill/>
                    </a:lnR>
                    <a:lnT>
                      <a:noFill/>
                    </a:lnT>
                    <a:lnB>
                      <a:noFill/>
                    </a:lnB>
                  </a:tcPr>
                </a:tc>
              </a:tr>
              <a:tr h="349623">
                <a:tc>
                  <a:txBody>
                    <a:bodyPr/>
                    <a:lstStyle/>
                    <a:p>
                      <a:pPr>
                        <a:defRPr sz="1100" b="0">
                          <a:solidFill>
                            <a:srgbClr val="000000"/>
                          </a:solidFill>
                          <a:latin typeface="Pooppins"/>
                        </a:defRPr>
                      </a:pPr>
                      <a:r>
                        <a:t>          8.4. Consumer Goods</a:t>
                      </a:r>
                    </a:p>
                  </a:txBody>
                  <a:tcPr>
                    <a:noFill/>
                    <a:lnL>
                      <a:noFill/>
                    </a:lnL>
                    <a:lnR>
                      <a:noFill/>
                    </a:lnR>
                    <a:lnT>
                      <a:noFill/>
                    </a:lnT>
                    <a:lnB>
                      <a:noFill/>
                    </a:lnB>
                  </a:tcPr>
                </a:tc>
                <a:tc>
                  <a:txBody>
                    <a:bodyPr/>
                    <a:lstStyle/>
                    <a:p>
                      <a:pPr>
                        <a:defRPr sz="1100" b="0">
                          <a:solidFill>
                            <a:srgbClr val="000000"/>
                          </a:solidFill>
                          <a:latin typeface="Pooppins"/>
                        </a:defRPr>
                      </a:pPr>
                      <a:r>
                        <a:t>                    10.2.4. France</a:t>
                      </a:r>
                    </a:p>
                  </a:txBody>
                  <a:tcPr>
                    <a:noFill/>
                    <a:lnL>
                      <a:noFill/>
                    </a:lnL>
                    <a:lnR>
                      <a:noFill/>
                    </a:lnR>
                    <a:lnT>
                      <a:noFill/>
                    </a:lnT>
                    <a:lnB>
                      <a:noFill/>
                    </a:lnB>
                  </a:tcPr>
                </a:tc>
              </a:tr>
              <a:tr h="349632">
                <a:tc>
                  <a:txBody>
                    <a:bodyPr/>
                    <a:lstStyle/>
                    <a:p>
                      <a:pPr>
                        <a:defRPr sz="1100" b="0">
                          <a:solidFill>
                            <a:srgbClr val="000000"/>
                          </a:solidFill>
                          <a:latin typeface="Pooppins"/>
                        </a:defRPr>
                      </a:pPr>
                      <a:r>
                        <a:t>          8.5. Others</a:t>
                      </a:r>
                    </a:p>
                  </a:txBody>
                  <a:tcPr>
                    <a:noFill/>
                    <a:lnL>
                      <a:noFill/>
                    </a:lnL>
                    <a:lnR>
                      <a:noFill/>
                    </a:lnR>
                    <a:lnT>
                      <a:noFill/>
                    </a:lnT>
                    <a:lnB>
                      <a:noFill/>
                    </a:lnB>
                  </a:tcPr>
                </a:tc>
                <a:tc>
                  <a:txBody>
                    <a:bodyPr/>
                    <a:lstStyle/>
                    <a:p>
                      <a:pPr>
                        <a:defRPr sz="1100" b="0">
                          <a:solidFill>
                            <a:srgbClr val="000000"/>
                          </a:solidFill>
                          <a:latin typeface="Pooppins"/>
                        </a:defRPr>
                      </a:pPr>
                      <a:r>
                        <a:t>                    10.2.5. Italy</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10.2.6. Rest of Europe</a:t>
                      </a:r>
                    </a:p>
                  </a:txBody>
                  <a:tcPr>
                    <a:noFill/>
                    <a:lnL>
                      <a:noFill/>
                    </a:lnL>
                    <a:lnR>
                      <a:noFill/>
                    </a:lnR>
                    <a:lnT>
                      <a:noFill/>
                    </a:lnT>
                    <a:lnB>
                      <a:noFill/>
                    </a:lnB>
                  </a:tcPr>
                </a:tc>
                <a:tc>
                  <a:txBody>
                    <a:bodyPr/>
                    <a:lstStyle/>
                    <a:p>
                      <a:pPr>
                        <a:defRPr sz="1100" b="0">
                          <a:solidFill>
                            <a:srgbClr val="000000"/>
                          </a:solidFill>
                          <a:latin typeface="Pooppins"/>
                        </a:defRPr>
                      </a:pPr>
                      <a:r>
                        <a:t>          11.2.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10.3. Asia-Pacific (By Product Type, By Technology,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11.3.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10.3.1. China</a:t>
                      </a:r>
                    </a:p>
                  </a:txBody>
                  <a:tcPr>
                    <a:noFill/>
                    <a:lnL>
                      <a:noFill/>
                    </a:lnL>
                    <a:lnR>
                      <a:noFill/>
                    </a:lnR>
                    <a:lnT>
                      <a:noFill/>
                    </a:lnT>
                    <a:lnB>
                      <a:noFill/>
                    </a:lnB>
                  </a:tcPr>
                </a:tc>
                <a:tc>
                  <a:txBody>
                    <a:bodyPr/>
                    <a:lstStyle/>
                    <a:p>
                      <a:pPr>
                        <a:defRPr sz="1100" b="0">
                          <a:solidFill>
                            <a:srgbClr val="000000"/>
                          </a:solidFill>
                          <a:latin typeface="Pooppins"/>
                        </a:defRPr>
                      </a:pPr>
                      <a:r>
                        <a:t>          11.4.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10.3.2. India</a:t>
                      </a:r>
                    </a:p>
                  </a:txBody>
                  <a:tcPr>
                    <a:noFill/>
                    <a:lnL>
                      <a:noFill/>
                    </a:lnL>
                    <a:lnR>
                      <a:noFill/>
                    </a:lnR>
                    <a:lnT>
                      <a:noFill/>
                    </a:lnT>
                    <a:lnB>
                      <a:noFill/>
                    </a:lnB>
                  </a:tcPr>
                </a:tc>
                <a:tc>
                  <a:txBody>
                    <a:bodyPr/>
                    <a:lstStyle/>
                    <a:p>
                      <a:pPr>
                        <a:defRPr sz="1100" b="0">
                          <a:solidFill>
                            <a:srgbClr val="000000"/>
                          </a:solidFill>
                          <a:latin typeface="Pooppins"/>
                        </a:defRPr>
                      </a:pPr>
                      <a:r>
                        <a:t>          11.5.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10.3.3. Japan</a:t>
                      </a:r>
                    </a:p>
                  </a:txBody>
                  <a:tcPr>
                    <a:noFill/>
                    <a:lnL>
                      <a:noFill/>
                    </a:lnL>
                    <a:lnR>
                      <a:noFill/>
                    </a:lnR>
                    <a:lnT>
                      <a:noFill/>
                    </a:lnT>
                    <a:lnB>
                      <a:noFill/>
                    </a:lnB>
                  </a:tcPr>
                </a:tc>
                <a:tc>
                  <a:txBody>
                    <a:bodyPr/>
                    <a:lstStyle/>
                    <a:p>
                      <a:pPr>
                        <a:defRPr sz="1100" b="1">
                          <a:solidFill>
                            <a:srgbClr val="7030A0"/>
                          </a:solidFill>
                          <a:latin typeface="Pooppins"/>
                        </a:defRPr>
                      </a:pPr>
                      <a:r>
                        <a:t>12.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10.3.4. South Korea</a:t>
                      </a:r>
                    </a:p>
                  </a:txBody>
                  <a:tcPr>
                    <a:noFill/>
                    <a:lnL>
                      <a:noFill/>
                    </a:lnL>
                    <a:lnR>
                      <a:noFill/>
                    </a:lnR>
                    <a:lnT>
                      <a:noFill/>
                    </a:lnT>
                    <a:lnB>
                      <a:noFill/>
                    </a:lnB>
                  </a:tcPr>
                </a:tc>
                <a:tc>
                  <a:txBody>
                    <a:bodyPr/>
                    <a:lstStyle/>
                    <a:p>
                      <a:pPr>
                        <a:defRPr sz="1100" b="0">
                          <a:solidFill>
                            <a:srgbClr val="000000"/>
                          </a:solidFill>
                          <a:latin typeface="Pooppins"/>
                        </a:defRPr>
                      </a:pPr>
                      <a:r>
                        <a:t>          12.1. Nippon Steel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10.3.5. Rest of Asia Pacific</a:t>
                      </a:r>
                    </a:p>
                  </a:txBody>
                  <a:tcPr>
                    <a:noFill/>
                    <a:lnL>
                      <a:noFill/>
                    </a:lnL>
                    <a:lnR>
                      <a:noFill/>
                    </a:lnR>
                    <a:lnT>
                      <a:noFill/>
                    </a:lnT>
                    <a:lnB>
                      <a:noFill/>
                    </a:lnB>
                  </a:tcPr>
                </a:tc>
                <a:tc>
                  <a:txBody>
                    <a:bodyPr/>
                    <a:lstStyle/>
                    <a:p>
                      <a:pPr>
                        <a:defRPr sz="1100" b="0">
                          <a:solidFill>
                            <a:srgbClr val="000000"/>
                          </a:solidFill>
                          <a:latin typeface="Pooppins"/>
                        </a:defRPr>
                      </a:pPr>
                      <a:r>
                        <a:t>                    12.1.1.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 Latin America (By Product Type, By Technology,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12.1.2.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10.4.1. Brazil</a:t>
                      </a:r>
                    </a:p>
                  </a:txBody>
                  <a:tcPr>
                    <a:noFill/>
                    <a:lnL>
                      <a:noFill/>
                    </a:lnL>
                    <a:lnR>
                      <a:noFill/>
                    </a:lnR>
                    <a:lnT>
                      <a:noFill/>
                    </a:lnT>
                    <a:lnB>
                      <a:noFill/>
                    </a:lnB>
                  </a:tcPr>
                </a:tc>
                <a:tc>
                  <a:txBody>
                    <a:bodyPr/>
                    <a:lstStyle/>
                    <a:p>
                      <a:pPr>
                        <a:defRPr sz="1100" b="0">
                          <a:solidFill>
                            <a:srgbClr val="000000"/>
                          </a:solidFill>
                          <a:latin typeface="Pooppins"/>
                        </a:defRPr>
                      </a:pPr>
                      <a:r>
                        <a:t>                    12.1.3.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10.4.2. Mexico</a:t>
                      </a:r>
                    </a:p>
                  </a:txBody>
                  <a:tcPr>
                    <a:noFill/>
                    <a:lnL>
                      <a:noFill/>
                    </a:lnL>
                    <a:lnR>
                      <a:noFill/>
                    </a:lnR>
                    <a:lnT>
                      <a:noFill/>
                    </a:lnT>
                    <a:lnB>
                      <a:noFill/>
                    </a:lnB>
                  </a:tcPr>
                </a:tc>
                <a:tc>
                  <a:txBody>
                    <a:bodyPr/>
                    <a:lstStyle/>
                    <a:p>
                      <a:pPr>
                        <a:defRPr sz="1100" b="0">
                          <a:solidFill>
                            <a:srgbClr val="000000"/>
                          </a:solidFill>
                          <a:latin typeface="Pooppins"/>
                        </a:defRPr>
                      </a:pPr>
                      <a:r>
                        <a:t>                    12.1.4.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10.4.3.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10.5. Middle East &amp; Africa (By Product Type, By Technology, By End User Industry, By Distribution Channel)</a:t>
                      </a:r>
                    </a:p>
                  </a:txBody>
                  <a:tcPr>
                    <a:noFill/>
                    <a:lnL>
                      <a:noFill/>
                    </a:lnL>
                    <a:lnR>
                      <a:noFill/>
                    </a:lnR>
                    <a:lnT>
                      <a:noFill/>
                    </a:lnT>
                    <a:lnB>
                      <a:noFill/>
                    </a:lnB>
                  </a:tcPr>
                </a:tc>
                <a:tc>
                  <a:txBody>
                    <a:bodyPr/>
                    <a:lstStyle/>
                    <a:p>
                      <a:pPr>
                        <a:defRPr sz="1100" b="0">
                          <a:solidFill>
                            <a:srgbClr val="000000"/>
                          </a:solidFill>
                          <a:latin typeface="Pooppins"/>
                        </a:defRPr>
                      </a:pPr>
                      <a:r>
                        <a:t>          12.2. China Baowu Steel Group</a:t>
                      </a:r>
                    </a:p>
                  </a:txBody>
                  <a:tcPr>
                    <a:noFill/>
                    <a:lnL>
                      <a:noFill/>
                    </a:lnL>
                    <a:lnR>
                      <a:noFill/>
                    </a:lnR>
                    <a:lnT>
                      <a:noFill/>
                    </a:lnT>
                    <a:lnB>
                      <a:noFill/>
                    </a:lnB>
                  </a:tcPr>
                </a:tc>
              </a:tr>
              <a:tr h="349623">
                <a:tc>
                  <a:txBody>
                    <a:bodyPr/>
                    <a:lstStyle/>
                    <a:p>
                      <a:pPr>
                        <a:defRPr sz="1100" b="0">
                          <a:solidFill>
                            <a:srgbClr val="000000"/>
                          </a:solidFill>
                          <a:latin typeface="Pooppins"/>
                        </a:defRPr>
                      </a:pPr>
                      <a:r>
                        <a:t>                    10.5.1. GCC Countries</a:t>
                      </a:r>
                    </a:p>
                  </a:txBody>
                  <a:tcPr>
                    <a:noFill/>
                    <a:lnL>
                      <a:noFill/>
                    </a:lnL>
                    <a:lnR>
                      <a:noFill/>
                    </a:lnR>
                    <a:lnT>
                      <a:noFill/>
                    </a:lnT>
                    <a:lnB>
                      <a:noFill/>
                    </a:lnB>
                  </a:tcPr>
                </a:tc>
                <a:tc>
                  <a:txBody>
                    <a:bodyPr/>
                    <a:lstStyle/>
                    <a:p>
                      <a:pPr>
                        <a:defRPr sz="1100" b="0">
                          <a:solidFill>
                            <a:srgbClr val="000000"/>
                          </a:solidFill>
                          <a:latin typeface="Pooppins"/>
                        </a:defRPr>
                      </a:pPr>
                      <a:r>
                        <a:t>          12.3. ArcelorMittal</a:t>
                      </a:r>
                    </a:p>
                  </a:txBody>
                  <a:tcPr>
                    <a:noFill/>
                    <a:lnL>
                      <a:noFill/>
                    </a:lnL>
                    <a:lnR>
                      <a:noFill/>
                    </a:lnR>
                    <a:lnT>
                      <a:noFill/>
                    </a:lnT>
                    <a:lnB>
                      <a:noFill/>
                    </a:lnB>
                  </a:tcPr>
                </a:tc>
              </a:tr>
              <a:tr h="349623">
                <a:tc>
                  <a:txBody>
                    <a:bodyPr/>
                    <a:lstStyle/>
                    <a:p>
                      <a:pPr>
                        <a:defRPr sz="1100" b="0">
                          <a:solidFill>
                            <a:srgbClr val="000000"/>
                          </a:solidFill>
                          <a:latin typeface="Pooppins"/>
                        </a:defRPr>
                      </a:pPr>
                      <a:r>
                        <a:t>                    10.5.2. South Africa</a:t>
                      </a:r>
                    </a:p>
                  </a:txBody>
                  <a:tcPr>
                    <a:noFill/>
                    <a:lnL>
                      <a:noFill/>
                    </a:lnL>
                    <a:lnR>
                      <a:noFill/>
                    </a:lnR>
                    <a:lnT>
                      <a:noFill/>
                    </a:lnT>
                    <a:lnB>
                      <a:noFill/>
                    </a:lnB>
                  </a:tcPr>
                </a:tc>
                <a:tc>
                  <a:txBody>
                    <a:bodyPr/>
                    <a:lstStyle/>
                    <a:p>
                      <a:pPr>
                        <a:defRPr sz="1100" b="0">
                          <a:solidFill>
                            <a:srgbClr val="000000"/>
                          </a:solidFill>
                          <a:latin typeface="Pooppins"/>
                        </a:defRPr>
                      </a:pPr>
                      <a:r>
                        <a:t>          12.4. Ansteel Group</a:t>
                      </a:r>
                    </a:p>
                  </a:txBody>
                  <a:tcPr>
                    <a:noFill/>
                    <a:lnL>
                      <a:noFill/>
                    </a:lnL>
                    <a:lnR>
                      <a:noFill/>
                    </a:lnR>
                    <a:lnT>
                      <a:noFill/>
                    </a:lnT>
                    <a:lnB>
                      <a:noFill/>
                    </a:lnB>
                  </a:tcPr>
                </a:tc>
              </a:tr>
              <a:tr h="349623">
                <a:tc>
                  <a:txBody>
                    <a:bodyPr/>
                    <a:lstStyle/>
                    <a:p>
                      <a:pPr>
                        <a:defRPr sz="1100" b="0">
                          <a:solidFill>
                            <a:srgbClr val="000000"/>
                          </a:solidFill>
                          <a:latin typeface="Pooppins"/>
                        </a:defRPr>
                      </a:pPr>
                      <a:r>
                        <a:t>                    10.5.3.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12.5. HBIS Group</a:t>
                      </a:r>
                    </a:p>
                  </a:txBody>
                  <a:tcPr>
                    <a:noFill/>
                    <a:lnL>
                      <a:noFill/>
                    </a:lnL>
                    <a:lnR>
                      <a:noFill/>
                    </a:lnR>
                    <a:lnT>
                      <a:noFill/>
                    </a:lnT>
                    <a:lnB>
                      <a:noFill/>
                    </a:lnB>
                  </a:tcPr>
                </a:tc>
              </a:tr>
              <a:tr h="349623">
                <a:tc>
                  <a:txBody>
                    <a:bodyPr/>
                    <a:lstStyle/>
                    <a:p>
                      <a:pPr>
                        <a:defRPr sz="1100" b="1">
                          <a:solidFill>
                            <a:srgbClr val="7030A0"/>
                          </a:solidFill>
                          <a:latin typeface="Pooppins"/>
                        </a:defRPr>
                      </a:pPr>
                      <a:r>
                        <a:t>11. Competitive Lapscape</a:t>
                      </a:r>
                    </a:p>
                  </a:txBody>
                  <a:tcPr>
                    <a:noFill/>
                    <a:lnL>
                      <a:noFill/>
                    </a:lnL>
                    <a:lnR>
                      <a:noFill/>
                    </a:lnR>
                    <a:lnT>
                      <a:noFill/>
                    </a:lnT>
                    <a:lnB>
                      <a:noFill/>
                    </a:lnB>
                  </a:tcPr>
                </a:tc>
                <a:tc>
                  <a:txBody>
                    <a:bodyPr/>
                    <a:lstStyle/>
                    <a:p>
                      <a:pPr>
                        <a:defRPr sz="1100" b="0">
                          <a:solidFill>
                            <a:srgbClr val="000000"/>
                          </a:solidFill>
                          <a:latin typeface="Pooppins"/>
                        </a:defRPr>
                      </a:pPr>
                      <a:r>
                        <a:t>          12.6. Shagang Group</a:t>
                      </a:r>
                    </a:p>
                  </a:txBody>
                  <a:tcPr>
                    <a:noFill/>
                    <a:lnL>
                      <a:noFill/>
                    </a:lnL>
                    <a:lnR>
                      <a:noFill/>
                    </a:lnR>
                    <a:lnT>
                      <a:noFill/>
                    </a:lnT>
                    <a:lnB>
                      <a:noFill/>
                    </a:lnB>
                  </a:tcPr>
                </a:tc>
              </a:tr>
              <a:tr h="349632">
                <a:tc>
                  <a:txBody>
                    <a:bodyPr/>
                    <a:lstStyle/>
                    <a:p>
                      <a:pPr>
                        <a:defRPr sz="1100" b="0">
                          <a:solidFill>
                            <a:srgbClr val="000000"/>
                          </a:solidFill>
                          <a:latin typeface="Pooppins"/>
                        </a:defRPr>
                      </a:pPr>
                      <a:r>
                        <a:t>          11.1. Competitive Dashboard</a:t>
                      </a:r>
                    </a:p>
                  </a:txBody>
                  <a:tcPr>
                    <a:noFill/>
                    <a:lnL>
                      <a:noFill/>
                    </a:lnL>
                    <a:lnR>
                      <a:noFill/>
                    </a:lnR>
                    <a:lnT>
                      <a:noFill/>
                    </a:lnT>
                    <a:lnB>
                      <a:noFill/>
                    </a:lnB>
                  </a:tcPr>
                </a:tc>
                <a:tc>
                  <a:txBody>
                    <a:bodyPr/>
                    <a:lstStyle/>
                    <a:p>
                      <a:pPr>
                        <a:defRPr sz="1100" b="0">
                          <a:solidFill>
                            <a:srgbClr val="000000"/>
                          </a:solidFill>
                          <a:latin typeface="Pooppins"/>
                        </a:defRPr>
                      </a:pPr>
                      <a:r>
                        <a:t>          12.7. Jianlong Group</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12.8. POSCO Holdings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12.9. Shougang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12.10. Tata Steel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12.11. Delong Steel</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12.12. JSW Steel Limited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12.13. Hunan Steel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12.14. JFE Steel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12.15. Jingye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12.16. Nucor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12.17. Shandong Steel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12.18. Liuzhou Steel Corp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12.19. Fangda Steel Corp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12.20. Hyundai Steel Corp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13.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IRON STEEL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14262</TotalTime>
  <Words>2434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122</cp:revision>
  <dcterms:created xsi:type="dcterms:W3CDTF">2024-08-12T13:13:25Z</dcterms:created>
  <dcterms:modified xsi:type="dcterms:W3CDTF">2025-09-18T06:21:17Z</dcterms:modified>
</cp:coreProperties>
</file>